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42"/>
  </p:notesMasterIdLst>
  <p:handoutMasterIdLst>
    <p:handoutMasterId r:id="rId43"/>
  </p:handoutMasterIdLst>
  <p:sldIdLst>
    <p:sldId id="1777" r:id="rId2"/>
    <p:sldId id="1791" r:id="rId3"/>
    <p:sldId id="1792" r:id="rId4"/>
    <p:sldId id="1789" r:id="rId5"/>
    <p:sldId id="1793" r:id="rId6"/>
    <p:sldId id="1797" r:id="rId7"/>
    <p:sldId id="1798" r:id="rId8"/>
    <p:sldId id="1799" r:id="rId9"/>
    <p:sldId id="1802" r:id="rId10"/>
    <p:sldId id="1794" r:id="rId11"/>
    <p:sldId id="1796" r:id="rId12"/>
    <p:sldId id="1795" r:id="rId13"/>
    <p:sldId id="1803" r:id="rId14"/>
    <p:sldId id="1804" r:id="rId15"/>
    <p:sldId id="1800" r:id="rId16"/>
    <p:sldId id="1805" r:id="rId17"/>
    <p:sldId id="1806" r:id="rId18"/>
    <p:sldId id="1809" r:id="rId19"/>
    <p:sldId id="1811" r:id="rId20"/>
    <p:sldId id="1813" r:id="rId21"/>
    <p:sldId id="1814" r:id="rId22"/>
    <p:sldId id="1815" r:id="rId23"/>
    <p:sldId id="1818" r:id="rId24"/>
    <p:sldId id="1816" r:id="rId25"/>
    <p:sldId id="1819" r:id="rId26"/>
    <p:sldId id="1824" r:id="rId27"/>
    <p:sldId id="1825" r:id="rId28"/>
    <p:sldId id="1826" r:id="rId29"/>
    <p:sldId id="1820" r:id="rId30"/>
    <p:sldId id="1827" r:id="rId31"/>
    <p:sldId id="1821" r:id="rId32"/>
    <p:sldId id="1822" r:id="rId33"/>
    <p:sldId id="1828" r:id="rId34"/>
    <p:sldId id="1829" r:id="rId35"/>
    <p:sldId id="1830" r:id="rId36"/>
    <p:sldId id="1831" r:id="rId37"/>
    <p:sldId id="1832" r:id="rId38"/>
    <p:sldId id="1833" r:id="rId39"/>
    <p:sldId id="1834" r:id="rId40"/>
    <p:sldId id="1835" r:id="rId4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5ECB"/>
    <a:srgbClr val="333399"/>
    <a:srgbClr val="0000FF"/>
    <a:srgbClr val="FF0066"/>
    <a:srgbClr val="008000"/>
    <a:srgbClr val="D60093"/>
    <a:srgbClr val="33CC33"/>
    <a:srgbClr val="FF000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11" autoAdjust="0"/>
    <p:restoredTop sz="88324" autoAdjust="0"/>
  </p:normalViewPr>
  <p:slideViewPr>
    <p:cSldViewPr>
      <p:cViewPr>
        <p:scale>
          <a:sx n="140" d="100"/>
          <a:sy n="140" d="100"/>
        </p:scale>
        <p:origin x="-760" y="-10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3/11/19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3/11/19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61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illustration of the two parts of an HMM representation: the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transition probabilities used to compute the prior probability, and the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 likelihoods that are associated with each state, one likelihood for each possible observation word.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06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69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decoding algorithm for HMMs is the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Viterbi algorithm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shown here.  It 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instance of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programming.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Viterbi algorithm first sets up a probability matrix or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lattice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with one column for each observation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one row for each state in the state graph. Each column thus has a cell for each state.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Each cell of the lattice,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vt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represents the probability that the HMM is in state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seeing the first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observations and passing through the most probable state sequence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1,...,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−1, given the HMM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value of each cell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computed by recursively taking the most probable path that could lead us to this cell.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14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decoding algorithm for HMMs is the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Viterbi algorithm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shown here.  It 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instance of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programming.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Viterbi algorithm first sets up a probability matrix or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lattice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with one column for each observation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one row for each state in the state graph. Each column thus has a cell for each state.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Each cell of the lattice,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vt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represents the probability that the HMM is in state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seeing the first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observations and passing through the most probable state sequence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1,...,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−1, given the HMM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value of each cell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computed by recursively taking the most probable path that could lead us to this cell.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55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sketch of the lattice for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Janet will back the bill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showing the possible tags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for each word and highlighting the path corresponding to the correct tag sequence through the hidden states. States (parts-of-speech) which have a zero probability of generating a particular word according to the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 (such as the probability that a determiner DT will be realized as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are greyed out.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85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Extending the algorithm from bigram to trigram taggers gives a small (perhaps a half point) increase in performance, but conditioning on two previous tags instead of one requires a significant change to the Viterbi algorithm. For each cell, instead of taking a max over transitions from each cell in the previous column, we have to take a max over paths through the cells in the previous two columns, thus considering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rather than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states at every observation.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38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Extending the algorithm from bigram to trigram taggers gives a small (perhaps a half point) increase in performance, but conditioning on two previous tags instead of one requires a significant change to the Viterbi algorithm. For each cell, instead of taking a max over transitions from each cell in the previous column, we have to take a max over paths through the cells in the previous two columns, thus considering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rather than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states at every observation.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80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beam search version of the previous lattice, showing a beam width of 2. At each time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all (non-zero) states are computed, but then they are sorted and only the best 2 states are propagated forward and the rest are pruned, shown in orange. 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way to implement beam search is to keep a fixed number of states instead of all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 states. Here the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beam width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 is a fixed number of states. Alternatively β can be modeled as a fixed percentage of the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states, or as a probability threshold.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79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While an HMM can achieve very high accuracy, we saw that it requires a number of architectural innovations to deal with unknown words, </a:t>
            </a:r>
            <a:r>
              <a:rPr lang="en-US" dirty="0" err="1" smtClean="0"/>
              <a:t>backoff</a:t>
            </a:r>
            <a:r>
              <a:rPr lang="en-US" dirty="0" smtClean="0"/>
              <a:t>, suffixes, and so on. It would be so much easier if we could add arbitrary features directly into the model in a clean way, but that’s hard for generative models like HMMs.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10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HMM to compute the best tag sequence that maximizes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we rely on Bayes’ rule and the likelihood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MEMM, by contrast, we compute the posterior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directly, training it to discriminate among the possible tag sequences.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82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Adj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Noun</a:t>
            </a:r>
          </a:p>
          <a:p>
            <a:pPr marL="228600" indent="-228600">
              <a:buAutoNum type="arabicPeriod"/>
            </a:pPr>
            <a:r>
              <a:rPr lang="en-US" dirty="0" smtClean="0"/>
              <a:t>Present tense </a:t>
            </a:r>
            <a:r>
              <a:rPr lang="en-US" dirty="0" smtClean="0"/>
              <a:t>verb</a:t>
            </a:r>
          </a:p>
          <a:p>
            <a:pPr marL="228600" indent="-228600">
              <a:buAutoNum type="arabicPeriod"/>
            </a:pPr>
            <a:r>
              <a:rPr lang="en-US" dirty="0" smtClean="0"/>
              <a:t>Infinitival</a:t>
            </a:r>
            <a:r>
              <a:rPr lang="en-US" baseline="0" dirty="0" smtClean="0"/>
              <a:t> </a:t>
            </a:r>
            <a:r>
              <a:rPr lang="en-US" dirty="0" smtClean="0"/>
              <a:t>verb</a:t>
            </a:r>
          </a:p>
          <a:p>
            <a:pPr marL="228600" indent="-228600">
              <a:buAutoNum type="arabicPeriod"/>
            </a:pPr>
            <a:r>
              <a:rPr lang="en-US" dirty="0" err="1" smtClean="0"/>
              <a:t>Verb+Particle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Adverb (temporal)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35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HMM to compute the best tag sequence that maximizes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we rely on Bayes’ rule and the likelihood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MEMM, by contrast, we compute the posterior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directly, training it to discriminate among the possible tag sequences.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schematic view of the HMM (top) and MEMM (bottom) representation of the probability computation for the correct sequence of tags for the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sentence. The HMM computes the likelihood of the observation given the hidden state, while the MEMM computes the posterior of each state, conditioned on the previous state and current observation. 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55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basic MEMM part-of-speech tagger conditions on the observation word it- self, neighboring words, and previous tags, and various combinations, using feature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42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03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 </a:t>
            </a:r>
            <a:r>
              <a:rPr lang="en-US" i="1" dirty="0" smtClean="0"/>
              <a:t>a</a:t>
            </a:r>
            <a:r>
              <a:rPr lang="en-US" i="0" dirty="0" smtClean="0"/>
              <a:t> can be the determiner, or the letter,</a:t>
            </a:r>
            <a:r>
              <a:rPr lang="en-US" i="0" baseline="0" dirty="0" smtClean="0"/>
              <a:t> but the determiner is much more likely.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46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train on the WSJ training corpus and test on sec-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22-24 of the same corpus the most-frequent-tag baseline achieves an accuracy of 92.34%.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56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61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Hidden Markov Models are trained on tagged corpora.</a:t>
            </a:r>
          </a:p>
          <a:p>
            <a:endParaRPr lang="en-US" dirty="0" smtClean="0"/>
          </a:p>
          <a:p>
            <a:r>
              <a:rPr lang="en-US" dirty="0" smtClean="0"/>
              <a:t>Fully supervised with MLE estimation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56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02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37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this the same as asking “which is the most likely tag for the word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?” No.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would be the posterior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MD|will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Instead,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will|MD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answers the slightly counterintuitive question “If we were going to generate a MD, how likely is it that this modal would be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?” 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saw this kind of Bayesian modeling in Chapter 4 on Naive Bayes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classification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recall that this likelihood term is not asking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30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3/11/19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3/11/19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POS Tagging and Sequence Models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Martin </a:t>
            </a:r>
            <a:r>
              <a:rPr lang="en-US" dirty="0" smtClean="0"/>
              <a:t>Chapters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66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HMMs for tagging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 smtClean="0"/>
                  <a:t>Basic equation for HMM tagging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𝑁</m:t>
                        </m:r>
                      </m:sup>
                    </m:sSubSup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sub>
                            </m:sSub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𝑁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charset="0"/>
                              </a:rPr>
                              <m:t>|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𝑁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sz="2400" dirty="0" smtClean="0"/>
              </a:p>
              <a:p>
                <a:pPr algn="ctr"/>
                <a:endParaRPr lang="en-US" sz="2400" dirty="0" smtClean="0"/>
              </a:p>
              <a:p>
                <a:r>
                  <a:rPr lang="en-US" sz="2400" dirty="0" smtClean="0"/>
                  <a:t>Use Bayes rule</a:t>
                </a:r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mr-IN" sz="240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2400" i="1">
                                    <a:latin typeface="Cambria Math" charset="0"/>
                                  </a:rPr>
                                  <m:t>𝑃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  <m:r>
                                  <a:rPr lang="en-US" sz="2400" i="1">
                                    <a:latin typeface="Cambria Math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charset="0"/>
                                  </a:rPr>
                                  <m:t>𝑃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  <m:r>
                                  <a:rPr lang="en-US" sz="2400" i="1">
                                    <a:latin typeface="Cambria Math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sub>
                            </m:sSub>
                          </m:fName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sz="2400" i="1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𝑁</m:t>
                                </m:r>
                              </m:sup>
                            </m:sSubSup>
                            <m:r>
                              <a:rPr lang="en-US" sz="2400" i="1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2" t="-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219200" y="2895600"/>
            <a:ext cx="700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 the best (hidden) tag sequence, given an </a:t>
            </a:r>
            <a:r>
              <a:rPr lang="en-US" smtClean="0"/>
              <a:t>(observed) word sequence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76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Simplifying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Probability of a word only depends on its own tag, and it is intendent of neighboring word and tags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Bigram assumption. </a:t>
            </a:r>
            <a:r>
              <a:rPr lang="en-US" sz="2400" b="1" dirty="0" smtClean="0"/>
              <a:t> </a:t>
            </a:r>
            <a:r>
              <a:rPr lang="en-US" sz="2400" dirty="0" smtClean="0"/>
              <a:t>The probability of a tag depends only on previous tag, not the whole tag sequence.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430601" y="2590800"/>
                <a:ext cx="2739019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601" y="2590800"/>
                <a:ext cx="2739019" cy="8712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556086" y="4572000"/>
                <a:ext cx="2488053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86" y="4572000"/>
                <a:ext cx="2488053" cy="8712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579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Simplifying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Probability of a word only depends on its own tag, and it is intendent of neighboring word and tags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Bigram assumption.  The probability of a tag depends only on previous tag, not the whole tag sequence.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430601" y="2590800"/>
                <a:ext cx="2739019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601" y="2590800"/>
                <a:ext cx="2739019" cy="8712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556085" y="4572000"/>
                <a:ext cx="2488053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85" y="4572000"/>
                <a:ext cx="2488053" cy="8712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986704" y="5894609"/>
                <a:ext cx="5306133" cy="11482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sup>
                                  </m:sSubSup>
                                </m:sub>
                              </m:sSub>
                            </m:fNam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704" y="5894609"/>
                <a:ext cx="5306133" cy="114826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45440" y="5577840"/>
            <a:ext cx="228344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Combining everything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629400" y="4822966"/>
            <a:ext cx="22283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Transition probability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83929" y="2841766"/>
            <a:ext cx="212314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Emission 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79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HMM Tagger </a:t>
            </a:r>
            <a:r>
              <a:rPr lang="en-US" dirty="0"/>
              <a:t>Components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200400" y="1890620"/>
                <a:ext cx="3657861" cy="682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s-IS" sz="2600" i="1" smtClean="0">
                        <a:latin typeface="Cambria Math" charset="0"/>
                      </a:rPr>
                      <m:t> </m:t>
                    </m:r>
                    <m:r>
                      <a:rPr lang="en-US" sz="26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600" b="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6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6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charset="0"/>
                          </a:rPr>
                          <m:t>𝑐𝑜𝑢𝑛𝑡</m:t>
                        </m:r>
                        <m:r>
                          <a:rPr lang="en-US" sz="26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600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600" b="0" i="1" smtClean="0">
                            <a:latin typeface="Cambria Math" charset="0"/>
                          </a:rPr>
                          <m:t>𝑐𝑜𝑢𝑛𝑡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6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600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0400" y="1890620"/>
                <a:ext cx="3657861" cy="6823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85800" y="1934124"/>
            <a:ext cx="22283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Transition probability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22959" y="2667000"/>
            <a:ext cx="7543801" cy="320209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In the WSJ corpus, a modal verb occurs 13,124 times.</a:t>
            </a:r>
            <a:br>
              <a:rPr lang="en-US" sz="2400" dirty="0" smtClean="0"/>
            </a:br>
            <a:r>
              <a:rPr lang="en-US" sz="2400" dirty="0" smtClean="0"/>
              <a:t>10,471 time the MD is followed by a verb.  Therefore,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Transition probabilities are called the </a:t>
            </a:r>
            <a:r>
              <a:rPr lang="en-US" sz="2400" b="1" dirty="0" smtClean="0"/>
              <a:t>A probabilities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2363182" y="3624352"/>
                <a:ext cx="4194161" cy="877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s-IS" sz="2600" i="1" smtClean="0">
                          <a:latin typeface="+mj-lt"/>
                        </a:rPr>
                        <m:t> </m:t>
                      </m:r>
                      <m:r>
                        <a:rPr lang="en-US" sz="2600" i="1">
                          <a:latin typeface="+mj-lt"/>
                        </a:rPr>
                        <m:t>𝑃</m:t>
                      </m:r>
                      <m:d>
                        <m:dPr>
                          <m:ctrlPr>
                            <a:rPr lang="en-US" sz="2600" i="1">
                              <a:latin typeface="+mj-lt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+mj-lt"/>
                            </a:rPr>
                            <m:t>𝑉𝐵</m:t>
                          </m:r>
                        </m:e>
                        <m:e>
                          <m:r>
                            <a:rPr lang="en-US" sz="2600" b="0" i="1" smtClean="0">
                              <a:latin typeface="+mj-lt"/>
                            </a:rPr>
                            <m:t>𝑀𝐷</m:t>
                          </m:r>
                        </m:e>
                      </m:d>
                      <m:r>
                        <a:rPr lang="en-US" sz="2600" i="1">
                          <a:latin typeface="+mj-lt"/>
                        </a:rPr>
                        <m:t>= </m:t>
                      </m:r>
                      <m:f>
                        <m:fPr>
                          <m:ctrlPr>
                            <a:rPr lang="mr-IN" sz="2600" i="1">
                              <a:latin typeface="+mj-lt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600" dirty="0">
                              <a:latin typeface="+mj-lt"/>
                            </a:rPr>
                            <m:t>10,471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600" dirty="0">
                              <a:latin typeface="+mj-lt"/>
                            </a:rPr>
                            <m:t>13,124</m:t>
                          </m:r>
                        </m:den>
                      </m:f>
                      <m:r>
                        <a:rPr lang="en-US" sz="2600" b="0" i="1" smtClean="0">
                          <a:latin typeface="+mj-lt"/>
                        </a:rPr>
                        <m:t>=.80</m:t>
                      </m:r>
                    </m:oMath>
                  </m:oMathPara>
                </a14:m>
                <a:endParaRPr lang="en-US" sz="2600" dirty="0">
                  <a:latin typeface="+mj-lt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82" y="3624352"/>
                <a:ext cx="4194161" cy="8771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114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HMM Tagger </a:t>
            </a:r>
            <a:r>
              <a:rPr lang="en-US" dirty="0"/>
              <a:t>Components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392889" y="1890620"/>
                <a:ext cx="3272883" cy="682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s-IS" sz="2600" i="1" smtClean="0">
                        <a:latin typeface="Cambria Math" charset="0"/>
                      </a:rPr>
                      <m:t> </m:t>
                    </m:r>
                    <m:r>
                      <a:rPr lang="en-US" sz="26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600" b="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6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charset="0"/>
                          </a:rPr>
                          <m:t>𝑐𝑜𝑢𝑛𝑡</m:t>
                        </m:r>
                        <m:r>
                          <a:rPr lang="en-US" sz="26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600" b="0" i="1" smtClean="0">
                            <a:latin typeface="Cambria Math" charset="0"/>
                          </a:rPr>
                          <m:t>𝑐𝑜𝑢𝑛𝑡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600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92889" y="1890620"/>
                <a:ext cx="3272883" cy="6823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/>
          <p:cNvSpPr txBox="1">
            <a:spLocks/>
          </p:cNvSpPr>
          <p:nvPr/>
        </p:nvSpPr>
        <p:spPr>
          <a:xfrm>
            <a:off x="822959" y="2667000"/>
            <a:ext cx="7543801" cy="320209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Of the 13,124 occurrences of modal verbs in the WSJ corpus,</a:t>
            </a:r>
            <a:br>
              <a:rPr lang="en-US" sz="2400" dirty="0" smtClean="0"/>
            </a:br>
            <a:r>
              <a:rPr lang="en-US" sz="2400" dirty="0" smtClean="0"/>
              <a:t>the word </a:t>
            </a:r>
            <a:r>
              <a:rPr lang="en-US" sz="2400" b="1" i="1" dirty="0" smtClean="0"/>
              <a:t>will</a:t>
            </a:r>
            <a:r>
              <a:rPr lang="en-US" sz="2400" b="1" dirty="0" smtClean="0"/>
              <a:t> </a:t>
            </a:r>
            <a:r>
              <a:rPr lang="en-US" sz="2400" dirty="0" smtClean="0"/>
              <a:t>represents 4,046 of the words tagged as MD.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Emission probabilities are called the </a:t>
            </a:r>
            <a:r>
              <a:rPr lang="en-US" sz="2400" b="1" dirty="0" smtClean="0"/>
              <a:t>B probabilities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2294253" y="3624352"/>
                <a:ext cx="4332020" cy="877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s-IS" sz="2600" i="1" smtClean="0">
                          <a:latin typeface="+mj-lt"/>
                        </a:rPr>
                        <m:t> </m:t>
                      </m:r>
                      <m:r>
                        <a:rPr lang="en-US" sz="2600" i="1">
                          <a:latin typeface="+mj-lt"/>
                        </a:rPr>
                        <m:t>𝑃</m:t>
                      </m:r>
                      <m:d>
                        <m:dPr>
                          <m:ctrlPr>
                            <a:rPr lang="en-US" sz="2600" i="1">
                              <a:latin typeface="+mj-lt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𝑤𝑖𝑙𝑙</m:t>
                          </m:r>
                        </m:e>
                        <m:e>
                          <m:r>
                            <a:rPr lang="en-US" sz="2600" b="0" i="1" smtClean="0">
                              <a:latin typeface="+mj-lt"/>
                            </a:rPr>
                            <m:t>𝑀𝐷</m:t>
                          </m:r>
                        </m:e>
                      </m:d>
                      <m:r>
                        <a:rPr lang="en-US" sz="2600" i="1">
                          <a:latin typeface="+mj-lt"/>
                        </a:rPr>
                        <m:t>= </m:t>
                      </m:r>
                      <m:f>
                        <m:fPr>
                          <m:ctrlPr>
                            <a:rPr lang="mr-IN" sz="2600" i="1">
                              <a:latin typeface="+mj-lt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600" b="0" i="0" dirty="0" smtClean="0">
                              <a:latin typeface="+mj-lt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sz="2600" dirty="0">
                              <a:latin typeface="+mj-lt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2600" b="0" i="0" dirty="0" smtClean="0">
                              <a:latin typeface="+mj-lt"/>
                            </a:rPr>
                            <m:t>046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600" dirty="0">
                              <a:latin typeface="+mj-lt"/>
                            </a:rPr>
                            <m:t>13,124</m:t>
                          </m:r>
                        </m:den>
                      </m:f>
                      <m:r>
                        <a:rPr lang="en-US" sz="2600" b="0" i="1" smtClean="0">
                          <a:latin typeface="+mj-lt"/>
                        </a:rPr>
                        <m:t>=.</m:t>
                      </m:r>
                      <m:r>
                        <a:rPr lang="en-US" sz="2600" b="0" i="1" smtClean="0">
                          <a:latin typeface="Cambria Math" charset="0"/>
                        </a:rPr>
                        <m:t>31</m:t>
                      </m:r>
                    </m:oMath>
                  </m:oMathPara>
                </a14:m>
                <a:endParaRPr lang="en-US" sz="2600" dirty="0">
                  <a:latin typeface="+mj-lt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253" y="3624352"/>
                <a:ext cx="4332020" cy="87716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22959" y="2047137"/>
            <a:ext cx="212314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Emission 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9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43000"/>
            <a:ext cx="9070622" cy="47097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758428"/>
            <a:ext cx="212314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Emission probability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24400" y="938014"/>
            <a:ext cx="22283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Transition 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74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HMM decoding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7" y="1828800"/>
            <a:ext cx="7543801" cy="2468033"/>
          </a:xfrm>
        </p:spPr>
        <p:txBody>
          <a:bodyPr>
            <a:normAutofit/>
          </a:bodyPr>
          <a:lstStyle/>
          <a:p>
            <a:r>
              <a:rPr lang="en-US" sz="2800" dirty="0"/>
              <a:t>For any model, such as an HMM, that contains hidden variables, the task of </a:t>
            </a:r>
            <a:r>
              <a:rPr lang="en-US" sz="2800" dirty="0" smtClean="0"/>
              <a:t>determining </a:t>
            </a:r>
            <a:r>
              <a:rPr lang="en-US" sz="2800" dirty="0"/>
              <a:t>the hidden variables sequence corresponding to the sequence of observations is called </a:t>
            </a:r>
            <a:r>
              <a:rPr lang="en-US" sz="2800" b="1" dirty="0"/>
              <a:t>decoding</a:t>
            </a:r>
            <a:r>
              <a:rPr lang="en-US" sz="2800" dirty="0"/>
              <a:t>. 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822957" y="3886200"/>
            <a:ext cx="7543801" cy="181588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Decoding</a:t>
            </a:r>
            <a:r>
              <a:rPr lang="en-US" sz="2800" dirty="0"/>
              <a:t>: Given as input an HMM </a:t>
            </a:r>
            <a:r>
              <a:rPr lang="en-US" sz="2800" dirty="0" err="1"/>
              <a:t>λ</a:t>
            </a:r>
            <a:r>
              <a:rPr lang="en-US" sz="2800" dirty="0"/>
              <a:t> = (</a:t>
            </a:r>
            <a:r>
              <a:rPr lang="en-US" sz="2800" i="1" dirty="0"/>
              <a:t>A</a:t>
            </a:r>
            <a:r>
              <a:rPr lang="en-US" sz="2800" dirty="0"/>
              <a:t>, </a:t>
            </a:r>
            <a:r>
              <a:rPr lang="en-US" sz="2800" i="1" dirty="0"/>
              <a:t>B</a:t>
            </a:r>
            <a:r>
              <a:rPr lang="en-US" sz="2800" dirty="0"/>
              <a:t>) and a sequence of </a:t>
            </a:r>
            <a:r>
              <a:rPr lang="en-US" sz="2800" dirty="0" smtClean="0"/>
              <a:t>observations </a:t>
            </a:r>
            <a:r>
              <a:rPr lang="en-US" sz="2800" i="1" dirty="0"/>
              <a:t>O </a:t>
            </a:r>
            <a:r>
              <a:rPr lang="en-US" sz="2800" dirty="0"/>
              <a:t>= </a:t>
            </a:r>
            <a:r>
              <a:rPr lang="en-US" sz="2800" i="1" dirty="0" smtClean="0"/>
              <a:t>o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, </a:t>
            </a:r>
            <a:r>
              <a:rPr lang="en-US" sz="2800" i="1" dirty="0"/>
              <a:t>o</a:t>
            </a:r>
            <a:r>
              <a:rPr lang="en-US" sz="2800" baseline="-25000" dirty="0"/>
              <a:t>2</a:t>
            </a:r>
            <a:r>
              <a:rPr lang="en-US" sz="2800" dirty="0"/>
              <a:t> , ..., </a:t>
            </a:r>
            <a:r>
              <a:rPr lang="en-US" sz="2800" i="1" dirty="0" err="1"/>
              <a:t>o</a:t>
            </a:r>
            <a:r>
              <a:rPr lang="en-US" sz="2800" i="1" baseline="-25000" dirty="0" err="1"/>
              <a:t>T</a:t>
            </a:r>
            <a:r>
              <a:rPr lang="en-US" sz="2800" i="1" dirty="0"/>
              <a:t> </a:t>
            </a:r>
            <a:r>
              <a:rPr lang="en-US" sz="2800" dirty="0"/>
              <a:t>, find the most probable sequence of states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i="1" dirty="0" smtClean="0"/>
              <a:t>Q </a:t>
            </a:r>
            <a:r>
              <a:rPr lang="en-US" sz="2800" dirty="0"/>
              <a:t>= </a:t>
            </a:r>
            <a:r>
              <a:rPr lang="en-US" sz="2800" i="1" dirty="0"/>
              <a:t>q</a:t>
            </a:r>
            <a:r>
              <a:rPr lang="en-US" sz="2800" baseline="-25000" dirty="0"/>
              <a:t>1</a:t>
            </a:r>
            <a:r>
              <a:rPr lang="en-US" sz="2800" i="1" dirty="0"/>
              <a:t>q</a:t>
            </a:r>
            <a:r>
              <a:rPr lang="en-US" sz="2800" baseline="-25000" dirty="0"/>
              <a:t>2</a:t>
            </a:r>
            <a:r>
              <a:rPr lang="en-US" sz="2800" i="1" dirty="0"/>
              <a:t>q</a:t>
            </a:r>
            <a:r>
              <a:rPr lang="en-US" sz="2800" baseline="-25000" dirty="0"/>
              <a:t>3</a:t>
            </a:r>
            <a:r>
              <a:rPr lang="en-US" sz="2800" dirty="0"/>
              <a:t> ...</a:t>
            </a:r>
            <a:r>
              <a:rPr lang="en-US" sz="2800" i="1" dirty="0" err="1"/>
              <a:t>q</a:t>
            </a:r>
            <a:r>
              <a:rPr lang="en-US" sz="2800" i="1" baseline="-25000" dirty="0" err="1"/>
              <a:t>T</a:t>
            </a:r>
            <a:r>
              <a:rPr lang="en-US" sz="2800" i="1" dirty="0"/>
              <a:t> </a:t>
            </a:r>
            <a:r>
              <a:rPr lang="en-US" sz="2800" dirty="0"/>
              <a:t>. 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832611" y="5992819"/>
                <a:ext cx="3524491" cy="7228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b="1" i="1">
                              <a:latin typeface="Cambria Math" charset="0"/>
                            </a:rPr>
                            <m:t>𝐚𝐫𝐠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𝐦𝐚𝐱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sup>
                                  </m:sSubSup>
                                </m:sub>
                              </m:sSub>
                            </m:fNam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611" y="5992819"/>
                <a:ext cx="3524491" cy="722827"/>
              </a:xfrm>
              <a:prstGeom prst="rect">
                <a:avLst/>
              </a:prstGeom>
              <a:blipFill rotWithShape="0">
                <a:blip r:embed="rId3"/>
                <a:stretch>
                  <a:fillRect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02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43" y="1"/>
            <a:ext cx="8205248" cy="1248936"/>
          </a:xfrm>
        </p:spPr>
        <p:txBody>
          <a:bodyPr/>
          <a:lstStyle/>
          <a:p>
            <a:r>
              <a:rPr lang="en-US" dirty="0" smtClean="0"/>
              <a:t>HMM decoding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56831" y="1839806"/>
            <a:ext cx="5350558" cy="590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Let   </a:t>
            </a:r>
            <a:r>
              <a:rPr lang="en-US" sz="3200" dirty="0" smtClean="0"/>
              <a:t> us    learn   about   HMMs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556831" y="2430594"/>
            <a:ext cx="5350558" cy="590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00B0F0"/>
                </a:solidFill>
              </a:rPr>
              <a:t>VB</a:t>
            </a:r>
            <a:r>
              <a:rPr lang="en-US" sz="3200" dirty="0" smtClean="0"/>
              <a:t>   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PRP</a:t>
            </a:r>
            <a:r>
              <a:rPr lang="en-US" sz="3200" dirty="0" smtClean="0"/>
              <a:t>     </a:t>
            </a:r>
            <a:r>
              <a:rPr lang="en-US" sz="3200" dirty="0" smtClean="0">
                <a:solidFill>
                  <a:srgbClr val="00B0F0"/>
                </a:solidFill>
              </a:rPr>
              <a:t>VB</a:t>
            </a:r>
            <a:r>
              <a:rPr lang="en-US" sz="3200" dirty="0" smtClean="0"/>
              <a:t>       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sz="3200" dirty="0" smtClean="0"/>
              <a:t>        </a:t>
            </a:r>
            <a:r>
              <a:rPr lang="en-US" sz="3200" dirty="0" smtClean="0">
                <a:solidFill>
                  <a:srgbClr val="FF0000"/>
                </a:solidFill>
              </a:rPr>
              <a:t>NNP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30085" y="1934120"/>
            <a:ext cx="933556" cy="402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/>
              <a:t>Input: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2400853"/>
            <a:ext cx="1626746" cy="6502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/>
              <a:t>Output Best</a:t>
            </a:r>
            <a:endParaRPr lang="en-US" sz="2000" dirty="0" smtClean="0"/>
          </a:p>
          <a:p>
            <a:pPr algn="ctr"/>
            <a:r>
              <a:rPr lang="en-US" sz="2000" dirty="0" smtClean="0"/>
              <a:t>Labels:</a:t>
            </a:r>
            <a:endParaRPr lang="en-US" sz="2000" dirty="0" smtClean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01604" y="3454303"/>
            <a:ext cx="7933526" cy="8112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556831" y="4365745"/>
            <a:ext cx="3983306" cy="4736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Let    us    learn   about   HMMs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556831" y="4839417"/>
            <a:ext cx="3983306" cy="413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VB</a:t>
            </a:r>
            <a:r>
              <a:rPr lang="en-US" sz="2400" dirty="0" smtClean="0"/>
              <a:t>  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PRP</a:t>
            </a:r>
            <a:r>
              <a:rPr lang="en-US" sz="2400" dirty="0" smtClean="0"/>
              <a:t>     </a:t>
            </a:r>
            <a:r>
              <a:rPr lang="en-US" sz="2400" dirty="0" smtClean="0">
                <a:solidFill>
                  <a:srgbClr val="00B0F0"/>
                </a:solidFill>
              </a:rPr>
              <a:t>VB</a:t>
            </a: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rgbClr val="FF0000"/>
                </a:solidFill>
              </a:rPr>
              <a:t>NNP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556831" y="5352688"/>
            <a:ext cx="3983306" cy="413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IN</a:t>
            </a:r>
            <a:r>
              <a:rPr lang="en-US" sz="2400" dirty="0" smtClean="0"/>
              <a:t>    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VB</a:t>
            </a:r>
            <a:r>
              <a:rPr lang="en-US" sz="2400" dirty="0" smtClean="0"/>
              <a:t>      </a:t>
            </a:r>
            <a:r>
              <a:rPr lang="en-US" sz="2400" dirty="0" smtClean="0">
                <a:solidFill>
                  <a:srgbClr val="00B0F0"/>
                </a:solidFill>
              </a:rPr>
              <a:t>VB</a:t>
            </a: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NN</a:t>
            </a:r>
            <a:r>
              <a:rPr lang="en-US" sz="2400" dirty="0" smtClean="0"/>
              <a:t>     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 DT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556831" y="6142952"/>
            <a:ext cx="3983306" cy="413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PRP   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.</a:t>
            </a: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rgbClr val="00B0F0"/>
                </a:solidFill>
              </a:rPr>
              <a:t>NN</a:t>
            </a:r>
            <a:r>
              <a:rPr lang="en-US" sz="2400" dirty="0" smtClean="0"/>
              <a:t>      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rgbClr val="FF0000"/>
                </a:solidFill>
              </a:rPr>
              <a:t>WP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556831" y="5729912"/>
            <a:ext cx="3983306" cy="413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s-IS" sz="2400" dirty="0" smtClean="0"/>
              <a:t>…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807492" y="4839417"/>
            <a:ext cx="890886" cy="335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p</a:t>
            </a:r>
            <a:r>
              <a:rPr lang="en-US" sz="2000" dirty="0" smtClean="0"/>
              <a:t>=0.45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6807492" y="5342829"/>
            <a:ext cx="890886" cy="335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p=0.03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6807492" y="6142952"/>
            <a:ext cx="1300188" cy="335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p=0.00006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1604" y="3424563"/>
            <a:ext cx="78041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Compute </a:t>
            </a:r>
            <a:r>
              <a:rPr lang="en-US" sz="2600" dirty="0"/>
              <a:t>probability </a:t>
            </a:r>
            <a:r>
              <a:rPr lang="en-US" sz="2600" dirty="0" smtClean="0"/>
              <a:t>for </a:t>
            </a:r>
            <a:r>
              <a:rPr lang="en-US" sz="2600" b="1" dirty="0" smtClean="0"/>
              <a:t>all possible </a:t>
            </a:r>
            <a:r>
              <a:rPr lang="en-US" sz="2600" b="1" dirty="0"/>
              <a:t>sequence of </a:t>
            </a:r>
            <a:r>
              <a:rPr lang="en-US" sz="2600" b="1" dirty="0" smtClean="0"/>
              <a:t>labels:</a:t>
            </a:r>
            <a:endParaRPr lang="en-US" sz="2600" b="1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3987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43" y="1"/>
            <a:ext cx="8205248" cy="1248936"/>
          </a:xfrm>
        </p:spPr>
        <p:txBody>
          <a:bodyPr>
            <a:normAutofit/>
          </a:bodyPr>
          <a:lstStyle/>
          <a:p>
            <a:r>
              <a:rPr lang="en-US" dirty="0" smtClean="0"/>
              <a:t>How many label sequences?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56831" y="1839806"/>
            <a:ext cx="5350558" cy="590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Let   </a:t>
            </a:r>
            <a:r>
              <a:rPr lang="en-US" sz="3200" dirty="0" smtClean="0"/>
              <a:t> us    learn   about   HMMs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30085" y="1934120"/>
            <a:ext cx="933556" cy="402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/>
              <a:t>Input: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2400853"/>
            <a:ext cx="1626746" cy="6502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432807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 smtClean="0"/>
              <a:t>JJR</a:t>
            </a:r>
          </a:p>
          <a:p>
            <a:r>
              <a:rPr lang="en-US" dirty="0" smtClean="0"/>
              <a:t>JJS</a:t>
            </a:r>
            <a:endParaRPr lang="en-US" dirty="0"/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454640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 smtClean="0"/>
              <a:t>JJR</a:t>
            </a:r>
          </a:p>
          <a:p>
            <a:r>
              <a:rPr lang="en-US" dirty="0" smtClean="0"/>
              <a:t>JJS</a:t>
            </a:r>
            <a:endParaRPr lang="en-US" dirty="0"/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82545" y="243567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 smtClean="0"/>
              <a:t>JJR</a:t>
            </a:r>
          </a:p>
          <a:p>
            <a:r>
              <a:rPr lang="en-US" dirty="0" smtClean="0"/>
              <a:t>JJS</a:t>
            </a:r>
            <a:endParaRPr lang="en-US" dirty="0"/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562600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 smtClean="0"/>
              <a:t>JJR</a:t>
            </a:r>
          </a:p>
          <a:p>
            <a:r>
              <a:rPr lang="en-US" dirty="0" smtClean="0"/>
              <a:t>JJS</a:t>
            </a:r>
            <a:endParaRPr lang="en-US" dirty="0"/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878947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 smtClean="0"/>
              <a:t>JJR</a:t>
            </a:r>
          </a:p>
          <a:p>
            <a:r>
              <a:rPr lang="en-US" dirty="0" smtClean="0"/>
              <a:t>JJS</a:t>
            </a:r>
            <a:endParaRPr lang="en-US" dirty="0"/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1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43" y="1"/>
            <a:ext cx="8205248" cy="1248936"/>
          </a:xfrm>
        </p:spPr>
        <p:txBody>
          <a:bodyPr>
            <a:normAutofit/>
          </a:bodyPr>
          <a:lstStyle/>
          <a:p>
            <a:r>
              <a:rPr lang="en-US" dirty="0" smtClean="0"/>
              <a:t>How many label sequences?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56831" y="1839806"/>
            <a:ext cx="5350558" cy="590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Let   </a:t>
            </a:r>
            <a:r>
              <a:rPr lang="en-US" sz="3200" dirty="0" smtClean="0"/>
              <a:t> us    learn   about   HMMs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30085" y="1934120"/>
            <a:ext cx="933556" cy="402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/>
              <a:t>Input: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2400853"/>
            <a:ext cx="1626746" cy="6502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432807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 smtClean="0"/>
              <a:t>JJR</a:t>
            </a:r>
          </a:p>
          <a:p>
            <a:r>
              <a:rPr lang="en-US" dirty="0" smtClean="0"/>
              <a:t>JJS</a:t>
            </a:r>
            <a:endParaRPr lang="en-US" dirty="0"/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454640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 smtClean="0"/>
              <a:t>JJR</a:t>
            </a:r>
          </a:p>
          <a:p>
            <a:r>
              <a:rPr lang="en-US" dirty="0" smtClean="0"/>
              <a:t>JJS</a:t>
            </a:r>
            <a:endParaRPr lang="en-US" dirty="0"/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82545" y="243567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 smtClean="0"/>
              <a:t>JJR</a:t>
            </a:r>
          </a:p>
          <a:p>
            <a:r>
              <a:rPr lang="en-US" dirty="0" smtClean="0"/>
              <a:t>JJS</a:t>
            </a:r>
            <a:endParaRPr lang="en-US" dirty="0"/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562600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 smtClean="0"/>
              <a:t>JJR</a:t>
            </a:r>
          </a:p>
          <a:p>
            <a:r>
              <a:rPr lang="en-US" dirty="0" smtClean="0"/>
              <a:t>JJS</a:t>
            </a:r>
            <a:endParaRPr lang="en-US" dirty="0"/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878947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 smtClean="0"/>
              <a:t>JJR</a:t>
            </a:r>
          </a:p>
          <a:p>
            <a:r>
              <a:rPr lang="en-US" dirty="0" smtClean="0"/>
              <a:t>JJS</a:t>
            </a:r>
            <a:endParaRPr lang="en-US" dirty="0"/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930085" y="3256886"/>
                <a:ext cx="7832915" cy="129977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 smtClean="0">
                    <a:latin typeface="+mj-lt"/>
                  </a:rPr>
                  <a:t>For POS tagging a sentence of length T </a:t>
                </a:r>
                <a:r>
                  <a:rPr lang="en-US" sz="2600" dirty="0">
                    <a:latin typeface="+mj-lt"/>
                  </a:rPr>
                  <a:t>= </a:t>
                </a:r>
                <a:r>
                  <a:rPr lang="en-US" sz="2600" dirty="0" smtClean="0">
                    <a:latin typeface="+mj-lt"/>
                  </a:rPr>
                  <a:t>5, and number of states (tags) = 45</a:t>
                </a:r>
                <a:endParaRPr lang="en-US" sz="2600" dirty="0">
                  <a:latin typeface="+mj-lt"/>
                </a:endParaRPr>
              </a:p>
              <a:p>
                <a:r>
                  <a:rPr lang="en-US" sz="2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+mj-lt"/>
                          </a:rPr>
                        </m:ctrlPr>
                      </m:sSupPr>
                      <m:e>
                        <m:r>
                          <a:rPr lang="en-US" sz="2600" i="1">
                            <a:latin typeface="+mj-lt"/>
                          </a:rPr>
                          <m:t>𝑁</m:t>
                        </m:r>
                      </m:e>
                      <m:sup>
                        <m:r>
                          <a:rPr lang="en-US" sz="2600" i="1">
                            <a:latin typeface="+mj-lt"/>
                          </a:rPr>
                          <m:t>𝑇</m:t>
                        </m:r>
                      </m:sup>
                    </m:sSup>
                    <m:r>
                      <a:rPr lang="en-US" sz="2600" i="1">
                        <a:latin typeface="+mj-lt"/>
                      </a:rPr>
                      <m:t>=</m:t>
                    </m:r>
                    <m:r>
                      <a:rPr lang="uk-UA" sz="2600" i="1">
                        <a:latin typeface="Cambria Math" charset="0"/>
                      </a:rPr>
                      <m:t>60,466,176</m:t>
                    </m:r>
                  </m:oMath>
                </a14:m>
                <a:endParaRPr lang="en-US" sz="2600" dirty="0" smtClean="0">
                  <a:latin typeface="+mj-lt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85" y="3256886"/>
                <a:ext cx="7832915" cy="1299779"/>
              </a:xfrm>
              <a:prstGeom prst="rect">
                <a:avLst/>
              </a:prstGeom>
              <a:blipFill rotWithShape="0">
                <a:blip r:embed="rId2"/>
                <a:stretch>
                  <a:fillRect l="-1401" t="-3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52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 with manual POS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057400"/>
            <a:ext cx="7543801" cy="2592494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Brown corpus – </a:t>
            </a:r>
            <a:r>
              <a:rPr lang="en-US" sz="2400" dirty="0" smtClean="0"/>
              <a:t>1 million words of 500 written English texts from different genres.</a:t>
            </a:r>
          </a:p>
          <a:p>
            <a:r>
              <a:rPr lang="en-US" sz="2400" b="1" dirty="0" smtClean="0"/>
              <a:t>WSJ corpus </a:t>
            </a:r>
            <a:r>
              <a:rPr lang="en-US" sz="2400" dirty="0" smtClean="0"/>
              <a:t>– 1 million words from the Wall Street Journal</a:t>
            </a:r>
          </a:p>
          <a:p>
            <a:r>
              <a:rPr lang="en-US" sz="2400" b="1" dirty="0" smtClean="0"/>
              <a:t>Switchboard corpus</a:t>
            </a:r>
            <a:r>
              <a:rPr lang="en-US" sz="2400" dirty="0" smtClean="0"/>
              <a:t> – 2 million words of telephone conversations</a:t>
            </a:r>
            <a:endParaRPr lang="en-US" sz="2400" b="1" dirty="0" smtClean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" y="4654974"/>
            <a:ext cx="7630160" cy="15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26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711441" cy="4859866"/>
          </a:xfrm>
        </p:spPr>
        <p:txBody>
          <a:bodyPr>
            <a:noAutofit/>
          </a:bodyPr>
          <a:lstStyle/>
          <a:p>
            <a:r>
              <a:rPr lang="en-US" sz="2600" dirty="0" smtClean="0">
                <a:latin typeface="+mj-lt"/>
              </a:rPr>
              <a:t>Coined by Richard Bellman in 1940s</a:t>
            </a:r>
          </a:p>
          <a:p>
            <a:pPr lvl="1"/>
            <a:r>
              <a:rPr lang="en-US" sz="2000" dirty="0" smtClean="0">
                <a:latin typeface="+mj-lt"/>
              </a:rPr>
              <a:t>“My boss, Secretary of Defense, actually had a pathological fear and hatred of the word research </a:t>
            </a:r>
            <a:r>
              <a:rPr lang="en-US" sz="2000" i="1" dirty="0" smtClean="0">
                <a:latin typeface="+mj-lt"/>
              </a:rPr>
              <a:t>Dynamic</a:t>
            </a:r>
            <a:r>
              <a:rPr lang="en-US" sz="2000" dirty="0" smtClean="0">
                <a:latin typeface="+mj-lt"/>
              </a:rPr>
              <a:t> has a very interesting property as an adjective, and that it's impossible to use the word dynamic in a pejorative sense. Try thinking of some combination that will possibly give it a pejorative meaning. It's impossible!”</a:t>
            </a:r>
            <a:endParaRPr lang="en-US" sz="2000" dirty="0" smtClean="0">
              <a:latin typeface="+mj-lt"/>
            </a:endParaRPr>
          </a:p>
          <a:p>
            <a:r>
              <a:rPr lang="en-US" sz="2600" dirty="0">
                <a:latin typeface="+mj-lt"/>
              </a:rPr>
              <a:t>Method for solving complex problems by breaking them down into simpler sub-problems and storing their </a:t>
            </a:r>
            <a:r>
              <a:rPr lang="en-US" sz="2600" dirty="0" smtClean="0">
                <a:latin typeface="+mj-lt"/>
              </a:rPr>
              <a:t>solutions</a:t>
            </a:r>
            <a:endParaRPr lang="en-US" sz="2600" dirty="0">
              <a:latin typeface="+mj-lt"/>
            </a:endParaRPr>
          </a:p>
          <a:p>
            <a:r>
              <a:rPr lang="en-US" sz="2600" dirty="0">
                <a:latin typeface="+mj-lt"/>
              </a:rPr>
              <a:t>Technique of storing solutions to sub-problems instead of </a:t>
            </a:r>
            <a:r>
              <a:rPr lang="en-US" sz="2600" dirty="0" err="1">
                <a:latin typeface="+mj-lt"/>
              </a:rPr>
              <a:t>recomputing</a:t>
            </a:r>
            <a:r>
              <a:rPr lang="en-US" sz="2600" dirty="0">
                <a:latin typeface="+mj-lt"/>
              </a:rPr>
              <a:t> them is called ”</a:t>
            </a:r>
            <a:r>
              <a:rPr lang="en-US" sz="2600" b="1" dirty="0" err="1" smtClean="0">
                <a:latin typeface="+mj-lt"/>
              </a:rPr>
              <a:t>memoization</a:t>
            </a:r>
            <a:r>
              <a:rPr lang="en-US" sz="2600" dirty="0" smtClean="0">
                <a:latin typeface="+mj-lt"/>
              </a:rPr>
              <a:t>”</a:t>
            </a:r>
            <a:endParaRPr lang="en-US" sz="26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1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 smtClean="0">
                <a:latin typeface="+mj-lt"/>
              </a:rPr>
              <a:t>Fibonacci Series</a:t>
            </a:r>
          </a:p>
          <a:p>
            <a:pPr marL="0" indent="0" algn="ctr">
              <a:buNone/>
            </a:pPr>
            <a:r>
              <a:rPr lang="is-IS" dirty="0" smtClean="0">
                <a:latin typeface="+mj-lt"/>
              </a:rPr>
              <a:t>fib(n) = fib(n </a:t>
            </a:r>
            <a:r>
              <a:rPr lang="is-IS" dirty="0">
                <a:latin typeface="+mj-lt"/>
              </a:rPr>
              <a:t>− 1) + </a:t>
            </a:r>
            <a:r>
              <a:rPr lang="is-IS" dirty="0" smtClean="0">
                <a:latin typeface="+mj-lt"/>
              </a:rPr>
              <a:t>fib(n </a:t>
            </a:r>
            <a:r>
              <a:rPr lang="is-IS" dirty="0">
                <a:latin typeface="+mj-lt"/>
              </a:rPr>
              <a:t>− 2</a:t>
            </a:r>
            <a:r>
              <a:rPr lang="is-IS" dirty="0" smtClean="0">
                <a:latin typeface="+mj-lt"/>
              </a:rPr>
              <a:t>)</a:t>
            </a:r>
          </a:p>
          <a:p>
            <a:pPr lvl="1"/>
            <a:endParaRPr lang="is-IS" dirty="0">
              <a:latin typeface="+mj-lt"/>
            </a:endParaRPr>
          </a:p>
          <a:p>
            <a:pPr>
              <a:buFont typeface="Wingdings" charset="2"/>
              <a:buChar char="§"/>
            </a:pPr>
            <a:r>
              <a:rPr lang="is-IS" dirty="0">
                <a:latin typeface="+mj-lt"/>
              </a:rPr>
              <a:t>fib(5)</a:t>
            </a:r>
          </a:p>
          <a:p>
            <a:pPr>
              <a:buFont typeface="Wingdings" charset="2"/>
              <a:buChar char="Ø"/>
            </a:pPr>
            <a:r>
              <a:rPr lang="is-IS" dirty="0">
                <a:latin typeface="+mj-lt"/>
              </a:rPr>
              <a:t>fib(4) + fib(3)</a:t>
            </a:r>
          </a:p>
          <a:p>
            <a:pPr>
              <a:buFont typeface="Wingdings" charset="2"/>
              <a:buChar char="Ø"/>
            </a:pPr>
            <a:r>
              <a:rPr lang="is-IS" dirty="0">
                <a:latin typeface="+mj-lt"/>
              </a:rPr>
              <a:t>(fib(3) + fib(2)) + (fib(2) + fib(1))</a:t>
            </a:r>
          </a:p>
          <a:p>
            <a:pPr>
              <a:buFont typeface="Wingdings" charset="2"/>
              <a:buChar char="Ø"/>
            </a:pPr>
            <a:r>
              <a:rPr lang="is-IS" dirty="0">
                <a:latin typeface="+mj-lt"/>
              </a:rPr>
              <a:t>((fib(2) + fib(1)) + (fib(1) + fib(0))) + ((fib(1) + fib(0)) + fib(1))</a:t>
            </a:r>
          </a:p>
          <a:p>
            <a:pPr>
              <a:buFont typeface="Wingdings" charset="2"/>
              <a:buChar char="Ø"/>
            </a:pPr>
            <a:r>
              <a:rPr lang="is-IS" dirty="0">
                <a:latin typeface="+mj-lt"/>
              </a:rPr>
              <a:t>(((fib(1) + fib(0)) + fib(1)) + (fib(1) + fib(0))) + ((fib(1) + fib(0)) + fib(1</a:t>
            </a:r>
            <a:r>
              <a:rPr lang="is-IS" dirty="0" smtClean="0">
                <a:latin typeface="+mj-lt"/>
              </a:rPr>
              <a:t>))</a:t>
            </a:r>
          </a:p>
          <a:p>
            <a:pPr>
              <a:buFont typeface="Wingdings" charset="2"/>
              <a:buChar char="Ø"/>
            </a:pPr>
            <a:endParaRPr lang="is-IS" dirty="0">
              <a:latin typeface="+mj-lt"/>
            </a:endParaRPr>
          </a:p>
          <a:p>
            <a:pPr marL="0" indent="0">
              <a:buNone/>
            </a:pPr>
            <a:r>
              <a:rPr lang="is-IS" dirty="0" smtClean="0">
                <a:latin typeface="+mj-lt"/>
              </a:rPr>
              <a:t>Instead of calling fib(3) multiple times, we should store it and lookup instead of recomputing</a:t>
            </a:r>
            <a:endParaRPr lang="is-I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82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Viterbi 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05000"/>
            <a:ext cx="8402953" cy="435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98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Viterbi 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05000"/>
            <a:ext cx="8402953" cy="43586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822960" y="3256886"/>
                <a:ext cx="7667139" cy="37004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 smtClean="0">
                    <a:latin typeface="+mj-lt"/>
                  </a:rPr>
                  <a:t>The complexity of the Viterbi algorithm for this HMM is O(T * N</a:t>
                </a:r>
                <a:r>
                  <a:rPr lang="en-US" sz="2600" baseline="30000" dirty="0" smtClean="0">
                    <a:latin typeface="+mj-lt"/>
                  </a:rPr>
                  <a:t>2</a:t>
                </a:r>
                <a:r>
                  <a:rPr lang="en-US" sz="2600" dirty="0" smtClean="0">
                    <a:latin typeface="+mj-lt"/>
                  </a:rPr>
                  <a:t>).  </a:t>
                </a:r>
              </a:p>
              <a:p>
                <a:r>
                  <a:rPr lang="en-US" sz="2600" dirty="0" smtClean="0">
                    <a:latin typeface="+mj-lt"/>
                  </a:rPr>
                  <a:t>So POS tagging a sentence of length T </a:t>
                </a:r>
                <a:r>
                  <a:rPr lang="en-US" sz="2600" dirty="0">
                    <a:latin typeface="+mj-lt"/>
                  </a:rPr>
                  <a:t>= </a:t>
                </a:r>
                <a:r>
                  <a:rPr lang="en-US" sz="2600" dirty="0" smtClean="0">
                    <a:latin typeface="+mj-lt"/>
                  </a:rPr>
                  <a:t>5 with N = 45 states (tags) goes from:</a:t>
                </a:r>
                <a:endParaRPr lang="en-US" sz="2600" dirty="0">
                  <a:latin typeface="+mj-lt"/>
                </a:endParaRPr>
              </a:p>
              <a:p>
                <a:r>
                  <a:rPr lang="en-US" sz="2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+mj-lt"/>
                          </a:rPr>
                        </m:ctrlPr>
                      </m:sSupPr>
                      <m:e>
                        <m:r>
                          <a:rPr lang="en-US" sz="2600" i="1">
                            <a:latin typeface="+mj-lt"/>
                          </a:rPr>
                          <m:t>𝑁</m:t>
                        </m:r>
                      </m:e>
                      <m:sup>
                        <m:r>
                          <a:rPr lang="en-US" sz="2600" i="1">
                            <a:latin typeface="+mj-lt"/>
                          </a:rPr>
                          <m:t>𝑇</m:t>
                        </m:r>
                      </m:sup>
                    </m:sSup>
                    <m:r>
                      <a:rPr lang="en-US" sz="2600" i="1">
                        <a:latin typeface="+mj-lt"/>
                      </a:rPr>
                      <m:t>=</m:t>
                    </m:r>
                    <m:r>
                      <a:rPr lang="uk-UA" sz="2600" i="1">
                        <a:latin typeface="Cambria Math" charset="0"/>
                      </a:rPr>
                      <m:t>60,466,176</m:t>
                    </m:r>
                  </m:oMath>
                </a14:m>
                <a:endParaRPr lang="en-US" sz="2600" dirty="0"/>
              </a:p>
              <a:p>
                <a:endParaRPr lang="en-US" sz="2600" dirty="0" smtClean="0">
                  <a:latin typeface="+mj-lt"/>
                </a:endParaRPr>
              </a:p>
              <a:p>
                <a:r>
                  <a:rPr lang="en-US" sz="2600" dirty="0" smtClean="0">
                    <a:latin typeface="+mj-lt"/>
                  </a:rPr>
                  <a:t>to</a:t>
                </a:r>
                <a:r>
                  <a:rPr lang="en-US" sz="2600" dirty="0"/>
                  <a:t> computations</a:t>
                </a:r>
                <a:endParaRPr lang="en-US" sz="2600" dirty="0"/>
              </a:p>
              <a:p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charset="0"/>
                      </a:rPr>
                      <m:t>T</m:t>
                    </m:r>
                    <m:r>
                      <a:rPr lang="en-US" sz="2600" b="0" i="0" smtClean="0">
                        <a:latin typeface="Cambria Math" charset="0"/>
                      </a:rPr>
                      <m:t> ∗</m:t>
                    </m:r>
                    <m:sSup>
                      <m:sSupPr>
                        <m:ctrlPr>
                          <a:rPr lang="en-US" sz="2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600" b="0" i="1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sz="26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600" b="0" i="1">
                        <a:latin typeface="Cambria Math" charset="0"/>
                      </a:rPr>
                      <m:t>=</m:t>
                    </m:r>
                    <m:r>
                      <a:rPr lang="is-IS" sz="2600" i="1">
                        <a:latin typeface="Cambria Math" charset="0"/>
                      </a:rPr>
                      <m:t>10,125</m:t>
                    </m:r>
                  </m:oMath>
                </a14:m>
                <a:r>
                  <a:rPr lang="en-US" sz="2600" dirty="0" smtClean="0"/>
                  <a:t> computations!</a:t>
                </a:r>
                <a:endParaRPr lang="en-US" sz="2600" dirty="0"/>
              </a:p>
              <a:p>
                <a:endParaRPr lang="en-US" sz="2600" dirty="0" smtClean="0">
                  <a:latin typeface="+mj-lt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3256886"/>
                <a:ext cx="7667139" cy="3700437"/>
              </a:xfrm>
              <a:prstGeom prst="rect">
                <a:avLst/>
              </a:prstGeom>
              <a:blipFill rotWithShape="0">
                <a:blip r:embed="rId4"/>
                <a:stretch>
                  <a:fillRect l="-1431" t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8861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Viterbi Lattice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73" y="1905000"/>
            <a:ext cx="7888574" cy="458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5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67899"/>
            <a:ext cx="8321438" cy="639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73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Trigram HMMs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So far, we had a bigram assumption.  The </a:t>
            </a:r>
            <a:r>
              <a:rPr lang="en-US" sz="2400" dirty="0" smtClean="0"/>
              <a:t>probability of a tag depends only on previous tag, not the whole tag sequence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We could extend it to a trigram model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627164" y="2667000"/>
                <a:ext cx="2488053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164" y="2667000"/>
                <a:ext cx="2488053" cy="8712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3392775" y="4268047"/>
                <a:ext cx="2956835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775" y="4268047"/>
                <a:ext cx="2956835" cy="8712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842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Trigram HMMs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So far, we had a bigram assumption.  The </a:t>
            </a:r>
            <a:r>
              <a:rPr lang="en-US" sz="2400" dirty="0" smtClean="0"/>
              <a:t>probability of a tag depends only on previous tag, not the whole tag sequence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We could extend it to a trigram model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627164" y="2667000"/>
                <a:ext cx="2488053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164" y="2667000"/>
                <a:ext cx="2488053" cy="8712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3392775" y="4268047"/>
                <a:ext cx="2956835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775" y="4268047"/>
                <a:ext cx="2956835" cy="8712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600200" y="3256886"/>
            <a:ext cx="6889899" cy="25853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+mj-lt"/>
              </a:rPr>
              <a:t>The complexity of the trigram HMM increases from </a:t>
            </a:r>
            <a:r>
              <a:rPr lang="mr-IN" sz="2800" i="1" dirty="0" err="1"/>
              <a:t>O</a:t>
            </a:r>
            <a:r>
              <a:rPr lang="mr-IN" sz="2800" dirty="0"/>
              <a:t>(</a:t>
            </a:r>
            <a:r>
              <a:rPr lang="mr-IN" sz="2800" i="1" dirty="0"/>
              <a:t>N</a:t>
            </a:r>
            <a:r>
              <a:rPr lang="mr-IN" sz="2800" baseline="30000" dirty="0"/>
              <a:t>2</a:t>
            </a:r>
            <a:r>
              <a:rPr lang="mr-IN" sz="2800" i="1" dirty="0"/>
              <a:t>T</a:t>
            </a:r>
            <a:r>
              <a:rPr lang="mr-IN" sz="2800" dirty="0"/>
              <a:t>) </a:t>
            </a:r>
            <a:r>
              <a:rPr lang="en-US" sz="2800" dirty="0" smtClean="0"/>
              <a:t>to </a:t>
            </a:r>
            <a:r>
              <a:rPr lang="mr-IN" sz="2800" i="1" dirty="0" err="1" smtClean="0"/>
              <a:t>O</a:t>
            </a:r>
            <a:r>
              <a:rPr lang="mr-IN" sz="2800" dirty="0" smtClean="0"/>
              <a:t>(</a:t>
            </a:r>
            <a:r>
              <a:rPr lang="mr-IN" sz="2800" i="1" dirty="0" err="1" smtClean="0"/>
              <a:t>N</a:t>
            </a:r>
            <a:r>
              <a:rPr lang="en-US" sz="2800" baseline="30000" dirty="0" smtClean="0"/>
              <a:t>3</a:t>
            </a:r>
            <a:r>
              <a:rPr lang="mr-IN" sz="2800" i="1" dirty="0" err="1" smtClean="0"/>
              <a:t>T</a:t>
            </a:r>
            <a:r>
              <a:rPr lang="mr-IN" sz="2800" dirty="0" smtClean="0"/>
              <a:t>)</a:t>
            </a:r>
            <a:r>
              <a:rPr lang="en-US" sz="2600" dirty="0" smtClean="0">
                <a:latin typeface="+mj-lt"/>
              </a:rPr>
              <a:t>.  The number of states (N) gets larger since we have to compare every pair of 45 tags, instead of just each tag, so we have </a:t>
            </a:r>
            <a:r>
              <a:rPr lang="fi-FI" sz="2800" dirty="0"/>
              <a:t>45</a:t>
            </a:r>
            <a:r>
              <a:rPr lang="fi-FI" sz="2800" baseline="30000" dirty="0"/>
              <a:t>3</a:t>
            </a:r>
            <a:r>
              <a:rPr lang="fi-FI" sz="2800" dirty="0"/>
              <a:t> = </a:t>
            </a:r>
            <a:r>
              <a:rPr lang="fi-FI" sz="2800" b="1" dirty="0" smtClean="0"/>
              <a:t>91,125 </a:t>
            </a:r>
            <a:r>
              <a:rPr lang="fi-FI" sz="2800" b="1" dirty="0" err="1" smtClean="0"/>
              <a:t>computations</a:t>
            </a:r>
            <a:r>
              <a:rPr lang="fi-FI" sz="2800" b="1" dirty="0" smtClean="0"/>
              <a:t> per </a:t>
            </a:r>
            <a:r>
              <a:rPr lang="fi-FI" sz="2800" b="1" dirty="0" err="1" smtClean="0"/>
              <a:t>column</a:t>
            </a:r>
            <a:r>
              <a:rPr lang="fi-FI" sz="2800" b="1" dirty="0" smtClean="0"/>
              <a:t>.</a:t>
            </a:r>
            <a:r>
              <a:rPr lang="en-US" sz="2800" dirty="0"/>
              <a:t> </a:t>
            </a:r>
            <a:endParaRPr lang="fi-FI" sz="2800" b="1" dirty="0"/>
          </a:p>
          <a:p>
            <a:r>
              <a:rPr lang="en-US" sz="2600" dirty="0" smtClean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092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One common solution to the complexity problem is the use of beam search decoding. In beam search, instead of keeping the entire column of states at each </a:t>
            </a:r>
            <a:r>
              <a:rPr lang="en-US" sz="2800" dirty="0"/>
              <a:t>time point </a:t>
            </a:r>
            <a:r>
              <a:rPr lang="en-US" sz="2800" i="1" dirty="0"/>
              <a:t>t</a:t>
            </a:r>
            <a:r>
              <a:rPr lang="en-US" sz="2800" dirty="0"/>
              <a:t>, we just keep the best few hypothesis at that point. </a:t>
            </a:r>
            <a:endParaRPr lang="en-US" sz="2800" dirty="0"/>
          </a:p>
          <a:p>
            <a:r>
              <a:rPr lang="en-US" sz="2800" dirty="0"/>
              <a:t>At time </a:t>
            </a:r>
            <a:r>
              <a:rPr lang="en-US" sz="2800" i="1" dirty="0"/>
              <a:t>t </a:t>
            </a:r>
            <a:r>
              <a:rPr lang="en-US" sz="2800" dirty="0"/>
              <a:t>this requires computing the Viterbi score for each of the </a:t>
            </a:r>
            <a:r>
              <a:rPr lang="en-US" sz="2800" i="1" dirty="0"/>
              <a:t>N </a:t>
            </a:r>
            <a:r>
              <a:rPr lang="en-US" sz="2800" dirty="0"/>
              <a:t>cells, sorting the scores, and keeping only the best-scoring states. The rest are pruned out and not continued forward to </a:t>
            </a:r>
            <a:r>
              <a:rPr lang="en-US" sz="2800" dirty="0" smtClean="0"/>
              <a:t>time </a:t>
            </a:r>
            <a:r>
              <a:rPr lang="en-US" sz="2800" i="1" dirty="0" smtClean="0"/>
              <a:t>t</a:t>
            </a:r>
            <a:r>
              <a:rPr lang="en-US" sz="2800" dirty="0" smtClean="0"/>
              <a:t>+1</a:t>
            </a:r>
            <a:r>
              <a:rPr lang="en-US" sz="2800" dirty="0"/>
              <a:t>. </a:t>
            </a:r>
            <a:endParaRPr lang="en-US" sz="2800" dirty="0"/>
          </a:p>
          <a:p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83494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Unknown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To achieve high accuracy with </a:t>
            </a:r>
            <a:r>
              <a:rPr lang="en-US" sz="2600" dirty="0" smtClean="0"/>
              <a:t>POS taggers</a:t>
            </a:r>
            <a:r>
              <a:rPr lang="en-US" sz="2600" dirty="0"/>
              <a:t>, it is also important to have a good model for dealing with </a:t>
            </a:r>
            <a:r>
              <a:rPr lang="en-US" sz="2600" b="1" dirty="0"/>
              <a:t>unknown words</a:t>
            </a:r>
            <a:r>
              <a:rPr lang="en-US" sz="2600" dirty="0"/>
              <a:t>. </a:t>
            </a:r>
            <a:endParaRPr lang="en-US" sz="2600" dirty="0" smtClean="0"/>
          </a:p>
          <a:p>
            <a:r>
              <a:rPr lang="en-US" sz="2600" dirty="0" smtClean="0"/>
              <a:t>Proper </a:t>
            </a:r>
            <a:r>
              <a:rPr lang="en-US" sz="2600" dirty="0"/>
              <a:t>names and acronyms are created very often, and even new common nouns and verbs enter the language at a surprising rate.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949231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 Tagging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Words are ambiguous, so tagging must resolve disambiguate.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59" y="3048000"/>
            <a:ext cx="7772400" cy="246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8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 Search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0" y="1737361"/>
            <a:ext cx="8934755" cy="492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53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Unknown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One </a:t>
            </a:r>
            <a:r>
              <a:rPr lang="en-US" sz="2600" dirty="0"/>
              <a:t>useful feature for distinguishing parts of speech is </a:t>
            </a:r>
            <a:r>
              <a:rPr lang="en-US" sz="2600" b="1" dirty="0"/>
              <a:t>word shape </a:t>
            </a:r>
            <a:r>
              <a:rPr lang="en-US" sz="2600" dirty="0"/>
              <a:t>(proper nouns start with a capital).  </a:t>
            </a:r>
            <a:endParaRPr lang="en-US" sz="2600" dirty="0" smtClean="0"/>
          </a:p>
          <a:p>
            <a:r>
              <a:rPr lang="en-US" sz="2600" dirty="0" smtClean="0"/>
              <a:t>The </a:t>
            </a:r>
            <a:r>
              <a:rPr lang="en-US" sz="2600" dirty="0"/>
              <a:t>strongest </a:t>
            </a:r>
            <a:r>
              <a:rPr lang="en-US" sz="2600" dirty="0" smtClean="0"/>
              <a:t>feature is </a:t>
            </a:r>
            <a:r>
              <a:rPr lang="en-US" sz="2600" b="1" dirty="0" smtClean="0"/>
              <a:t>morphology</a:t>
            </a:r>
            <a:r>
              <a:rPr lang="en-US" sz="2600" dirty="0" smtClean="0"/>
              <a:t>.  </a:t>
            </a:r>
          </a:p>
          <a:p>
            <a:r>
              <a:rPr lang="en-US" sz="2600" dirty="0" smtClean="0"/>
              <a:t>Words that end in </a:t>
            </a:r>
          </a:p>
          <a:p>
            <a:pPr lvl="1"/>
            <a:r>
              <a:rPr lang="en-US" sz="2400" b="1" dirty="0" smtClean="0"/>
              <a:t>-s </a:t>
            </a:r>
            <a:r>
              <a:rPr lang="en-US" sz="2400" dirty="0" smtClean="0"/>
              <a:t>tend to be </a:t>
            </a:r>
            <a:r>
              <a:rPr lang="en-US" sz="2400" b="1" dirty="0" smtClean="0"/>
              <a:t>plural nouns (NNS)</a:t>
            </a:r>
          </a:p>
          <a:p>
            <a:pPr lvl="1"/>
            <a:r>
              <a:rPr lang="en-US" sz="2400" b="1" dirty="0" smtClean="0"/>
              <a:t>-</a:t>
            </a:r>
            <a:r>
              <a:rPr lang="en-US" sz="2400" b="1" dirty="0" err="1" smtClean="0"/>
              <a:t>ed</a:t>
            </a:r>
            <a:r>
              <a:rPr lang="en-US" sz="2400" b="1" dirty="0" smtClean="0"/>
              <a:t> </a:t>
            </a:r>
            <a:r>
              <a:rPr lang="en-US" sz="2400" dirty="0" smtClean="0"/>
              <a:t>tend to be </a:t>
            </a:r>
            <a:r>
              <a:rPr lang="en-US" sz="2400" b="1" dirty="0" smtClean="0"/>
              <a:t>past participles (VBN)</a:t>
            </a:r>
          </a:p>
          <a:p>
            <a:pPr lvl="1"/>
            <a:r>
              <a:rPr lang="en-US" sz="2400" b="1" dirty="0" smtClean="0"/>
              <a:t>-able </a:t>
            </a:r>
            <a:r>
              <a:rPr lang="en-US" sz="2400" dirty="0" smtClean="0"/>
              <a:t>tend to be </a:t>
            </a:r>
            <a:r>
              <a:rPr lang="en-US" sz="2400" b="1" dirty="0" smtClean="0"/>
              <a:t>adjectives (JJ) </a:t>
            </a:r>
            <a:endParaRPr lang="en-US" sz="2400" dirty="0" smtClean="0"/>
          </a:p>
          <a:p>
            <a:pPr lvl="1"/>
            <a:r>
              <a:rPr lang="en-US" sz="2400" dirty="0" smtClean="0"/>
              <a:t>and so 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037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suffix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Store the final letter sequence (suffixes) for up to 10 letters.</a:t>
            </a:r>
          </a:p>
          <a:p>
            <a:r>
              <a:rPr lang="en-US" sz="2600" dirty="0" smtClean="0"/>
              <a:t>For each such sequence, record the probability of the tag that it was associated with during training.</a:t>
            </a:r>
          </a:p>
          <a:p>
            <a:r>
              <a:rPr lang="en-US" sz="2600" dirty="0" smtClean="0"/>
              <a:t>Use back-off to smooth these probabilities for. Successively shorter sequences.</a:t>
            </a:r>
          </a:p>
          <a:p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828039" y="5422818"/>
            <a:ext cx="7693904" cy="89255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Trigram HMM with unknown word handling:	96.7%</a:t>
            </a:r>
          </a:p>
          <a:p>
            <a:r>
              <a:rPr lang="en-US" sz="2600" dirty="0" smtClean="0"/>
              <a:t>State of the art neural </a:t>
            </a:r>
            <a:r>
              <a:rPr lang="en-US" sz="2600" dirty="0" err="1" smtClean="0"/>
              <a:t>networkPOS</a:t>
            </a:r>
            <a:r>
              <a:rPr lang="en-US" sz="2600" dirty="0" smtClean="0"/>
              <a:t> tagging:	97%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96780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Entropy Markov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Could we add features like word shape and suffixes </a:t>
            </a:r>
            <a:r>
              <a:rPr lang="en-US" sz="2600" dirty="0"/>
              <a:t>directly into the model in a clean </a:t>
            </a:r>
            <a:r>
              <a:rPr lang="en-US" sz="2600" dirty="0" smtClean="0"/>
              <a:t>way?  We had this for classification with </a:t>
            </a:r>
            <a:r>
              <a:rPr lang="en-US" sz="2600" b="1" dirty="0" smtClean="0"/>
              <a:t>logistic regression</a:t>
            </a:r>
            <a:r>
              <a:rPr lang="en-US" sz="2600" dirty="0" smtClean="0"/>
              <a:t>. But logistic regression isn’t a sequence model, since it assigns a class to a single observation.</a:t>
            </a:r>
          </a:p>
          <a:p>
            <a:r>
              <a:rPr lang="en-US" sz="2600" dirty="0" smtClean="0"/>
              <a:t>We can turn </a:t>
            </a:r>
            <a:r>
              <a:rPr lang="en-US" sz="2600" dirty="0"/>
              <a:t>logistic regression into a discriminative sequence model simply by running it on successive words, using the class assigned to the prior word as a feature in the classification of the next word</a:t>
            </a:r>
            <a:r>
              <a:rPr lang="en-US" sz="2600" dirty="0" smtClean="0"/>
              <a:t>.  This is called a </a:t>
            </a:r>
            <a:r>
              <a:rPr lang="en-US" sz="2600" b="1" dirty="0" smtClean="0"/>
              <a:t>MEMM</a:t>
            </a:r>
            <a:r>
              <a:rPr lang="en-US" sz="2600" dirty="0" smtClean="0"/>
              <a:t>.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088487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MEMMs v HMMs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362200"/>
            <a:ext cx="5539408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4815839"/>
            <a:ext cx="3733800" cy="14105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840" y="210312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HMM: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95407" y="4446507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MEMM: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31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MEMMs v HMMs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34160" y="2865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81" y="2103120"/>
            <a:ext cx="6517558" cy="42312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2778" y="182880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HMM: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4773" y="4495800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MEMM: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088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in a MEMM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We can build MEMMs that don’t just condition on </a:t>
            </a:r>
            <a:r>
              <a:rPr lang="en-US" sz="2600" dirty="0" err="1" smtClean="0"/>
              <a:t>w</a:t>
            </a:r>
            <a:r>
              <a:rPr lang="en-US" sz="2600" baseline="-25000" dirty="0" err="1" smtClean="0"/>
              <a:t>i</a:t>
            </a:r>
            <a:r>
              <a:rPr lang="en-US" sz="2600" dirty="0" smtClean="0"/>
              <a:t> and t</a:t>
            </a:r>
            <a:r>
              <a:rPr lang="en-US" sz="2600" baseline="-25000" dirty="0" smtClean="0"/>
              <a:t>i-1</a:t>
            </a:r>
            <a:r>
              <a:rPr lang="en-US" sz="2600" dirty="0" smtClean="0"/>
              <a:t>.  It is easy to incorporate lots of features in a discriminative sequence model.</a:t>
            </a:r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367194"/>
            <a:ext cx="8220529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20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basic MEMM part-of-speech tagger conditions on the observation word it- self, neighboring words, and previous tags, and various combinations, using feature templates like the following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i="1" dirty="0"/>
              <a:t>Janet/NNP will/MD back/VB the/DT bill/NN</a:t>
            </a:r>
            <a:r>
              <a:rPr lang="en-US" dirty="0"/>
              <a:t>, when </a:t>
            </a:r>
            <a:r>
              <a:rPr lang="en-US" i="1" dirty="0" err="1"/>
              <a:t>w</a:t>
            </a:r>
            <a:r>
              <a:rPr lang="en-US" i="1" baseline="-25000" dirty="0" err="1"/>
              <a:t>i</a:t>
            </a:r>
            <a:r>
              <a:rPr lang="en-US" i="1" dirty="0"/>
              <a:t> </a:t>
            </a:r>
            <a:r>
              <a:rPr lang="en-US" dirty="0"/>
              <a:t>is the word </a:t>
            </a:r>
            <a:r>
              <a:rPr lang="en-US" i="1" dirty="0"/>
              <a:t>back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895600"/>
            <a:ext cx="3962400" cy="9128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4495800"/>
            <a:ext cx="3851388" cy="224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28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for unknown words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60" y="2133600"/>
            <a:ext cx="7516200" cy="364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45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for </a:t>
            </a:r>
            <a:r>
              <a:rPr lang="en-US" i="1" dirty="0" smtClean="0"/>
              <a:t>well-dressed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418" y="2133600"/>
            <a:ext cx="4908884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73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7841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89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Guest speaker on Wednesday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76600" y="1767841"/>
            <a:ext cx="9144000" cy="514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1600" y="1731265"/>
            <a:ext cx="3657600" cy="56323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Jacob Devlin</a:t>
            </a:r>
          </a:p>
          <a:p>
            <a:r>
              <a:rPr lang="en-US" sz="3600" b="1" dirty="0" smtClean="0"/>
              <a:t>Google</a:t>
            </a:r>
          </a:p>
          <a:p>
            <a:endParaRPr lang="en-US" sz="3600" b="1" dirty="0" smtClean="0"/>
          </a:p>
          <a:p>
            <a:r>
              <a:rPr lang="en-US" sz="3600" dirty="0"/>
              <a:t>BERT: Pre-training of Deep Bidirectional Transformers for Language </a:t>
            </a:r>
            <a:r>
              <a:rPr lang="en-US" sz="3600" dirty="0" smtClean="0"/>
              <a:t>Understanding</a:t>
            </a:r>
            <a:endParaRPr lang="en-US" sz="3600" b="1" dirty="0" smtClean="0"/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835740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words have up to 6 tags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154643"/>
              </p:ext>
            </p:extLst>
          </p:nvPr>
        </p:nvGraphicFramePr>
        <p:xfrm>
          <a:off x="822324" y="1846263"/>
          <a:ext cx="7940675" cy="4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55"/>
                <a:gridCol w="3786810"/>
                <a:gridCol w="3786810"/>
              </a:tblGrid>
              <a:tr h="211137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Sentence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Tag</a:t>
                      </a:r>
                      <a:endParaRPr lang="en-US" sz="2400" dirty="0"/>
                    </a:p>
                  </a:txBody>
                  <a:tcPr/>
                </a:tc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Earnings</a:t>
                      </a:r>
                      <a:r>
                        <a:rPr lang="en-US" sz="2400" baseline="0" dirty="0" smtClean="0"/>
                        <a:t> took a </a:t>
                      </a:r>
                      <a:r>
                        <a:rPr lang="en-US" sz="2400" b="1" baseline="0" dirty="0" smtClean="0"/>
                        <a:t>back</a:t>
                      </a:r>
                      <a:r>
                        <a:rPr lang="en-US" sz="2400" baseline="0" dirty="0" smtClean="0"/>
                        <a:t> seat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 small yard in the </a:t>
                      </a:r>
                      <a:r>
                        <a:rPr lang="en-US" sz="2400" b="1" dirty="0" smtClean="0"/>
                        <a:t>back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Senators </a:t>
                      </a:r>
                      <a:r>
                        <a:rPr lang="en-US" sz="2400" b="1" dirty="0" smtClean="0"/>
                        <a:t>back</a:t>
                      </a:r>
                      <a:r>
                        <a:rPr lang="en-US" sz="2400" baseline="0" dirty="0" smtClean="0"/>
                        <a:t> the bill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He started to </a:t>
                      </a:r>
                      <a:r>
                        <a:rPr lang="en-US" sz="2400" b="1" dirty="0" smtClean="0"/>
                        <a:t>back</a:t>
                      </a:r>
                      <a:r>
                        <a:rPr lang="en-US" sz="2400" dirty="0" smtClean="0"/>
                        <a:t> towards the door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To </a:t>
                      </a:r>
                      <a:r>
                        <a:rPr lang="en-US" sz="2400" b="1" dirty="0" smtClean="0"/>
                        <a:t>buy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b="1" dirty="0" smtClean="0"/>
                        <a:t>back</a:t>
                      </a:r>
                      <a:r>
                        <a:rPr lang="en-US" sz="2400" dirty="0" smtClean="0"/>
                        <a:t> stock.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 was young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="1" baseline="0" dirty="0" smtClean="0"/>
                        <a:t>back</a:t>
                      </a:r>
                      <a:r>
                        <a:rPr lang="en-US" sz="2400" baseline="0" dirty="0" smtClean="0"/>
                        <a:t> then.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3824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frequent class baseline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Many words are easy to disambiguate, because their different tags aren’t equally likely. </a:t>
            </a:r>
            <a:endParaRPr lang="en-US" sz="2600" dirty="0"/>
          </a:p>
          <a:p>
            <a:r>
              <a:rPr lang="en-US" sz="2600" dirty="0" smtClean="0"/>
              <a:t>Simplistic baseline for POS tagging: </a:t>
            </a:r>
            <a:r>
              <a:rPr lang="en-US" sz="2600" dirty="0"/>
              <a:t>given an ambiguous word, choose the tag which is most frequent in the training corpus. </a:t>
            </a:r>
            <a:endParaRPr lang="en-US" sz="2600" dirty="0"/>
          </a:p>
          <a:p>
            <a:r>
              <a:rPr lang="en-US" sz="2600" dirty="0" smtClean="0"/>
              <a:t> </a:t>
            </a:r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822959" y="4343400"/>
            <a:ext cx="7693904" cy="169277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600" b="1" dirty="0"/>
              <a:t>Most Frequent Class Baseline: </a:t>
            </a:r>
            <a:r>
              <a:rPr lang="en-US" sz="2600" dirty="0"/>
              <a:t>Always compare a classifier against a baseline at least as good as the most frequent class baseline (assigning each token to the class it occurred in most often in the training set). </a:t>
            </a:r>
          </a:p>
        </p:txBody>
      </p:sp>
    </p:spTree>
    <p:extLst>
      <p:ext uri="{BB962C8B-B14F-4D97-AF65-F5344CB8AC3E}">
        <p14:creationId xmlns:p14="http://schemas.microsoft.com/office/powerpoint/2010/main" val="932200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good is the baseline?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This lets us know how hard the task is (and how much room for improvement real models have).</a:t>
            </a:r>
          </a:p>
          <a:p>
            <a:r>
              <a:rPr lang="en-US" sz="2600" b="1" dirty="0" smtClean="0"/>
              <a:t>Accuracy</a:t>
            </a:r>
            <a:r>
              <a:rPr lang="en-US" sz="2600" dirty="0" smtClean="0"/>
              <a:t> for </a:t>
            </a:r>
            <a:r>
              <a:rPr lang="en-US" sz="2600" dirty="0"/>
              <a:t>POS </a:t>
            </a:r>
            <a:r>
              <a:rPr lang="en-US" sz="2600" dirty="0" smtClean="0"/>
              <a:t>taggers is measured as the percent  of tags that are correctly labeled when compared to human labels on a test set.</a:t>
            </a:r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822959" y="4343400"/>
            <a:ext cx="7693904" cy="89255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Most Frequent Class Baseline:	92%</a:t>
            </a:r>
          </a:p>
          <a:p>
            <a:r>
              <a:rPr lang="en-US" sz="2600" dirty="0" smtClean="0"/>
              <a:t>State of the art in POS tagging:	97%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2590800" y="5843694"/>
            <a:ext cx="508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(Much harder for other languages and other genres)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544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4070210"/>
            <a:ext cx="7543801" cy="2468033"/>
          </a:xfrm>
        </p:spPr>
        <p:txBody>
          <a:bodyPr>
            <a:normAutofit/>
          </a:bodyPr>
          <a:lstStyle/>
          <a:p>
            <a:r>
              <a:rPr lang="en-US" sz="2600" dirty="0" smtClean="0"/>
              <a:t>A Hidden Markov Model (HMM) </a:t>
            </a:r>
            <a:r>
              <a:rPr lang="en-US" sz="2800" dirty="0"/>
              <a:t>is a probabilistic sequence model: given a sequence </a:t>
            </a:r>
            <a:r>
              <a:rPr lang="en-US" sz="2800" dirty="0" smtClean="0"/>
              <a:t>of words, </a:t>
            </a:r>
            <a:r>
              <a:rPr lang="en-US" sz="2800" dirty="0"/>
              <a:t>it computes a probability distribution over possible </a:t>
            </a:r>
            <a:r>
              <a:rPr lang="en-US" sz="2800" dirty="0" smtClean="0"/>
              <a:t>sequences </a:t>
            </a:r>
            <a:r>
              <a:rPr lang="en-US" sz="2800" dirty="0"/>
              <a:t>of labels and chooses the best label sequence. 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822959" y="2057400"/>
            <a:ext cx="7543801" cy="169277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600" dirty="0"/>
              <a:t>A </a:t>
            </a:r>
            <a:r>
              <a:rPr lang="en-US" sz="2600" b="1" dirty="0"/>
              <a:t>sequence model </a:t>
            </a:r>
            <a:r>
              <a:rPr lang="en-US" sz="2600" dirty="0"/>
              <a:t>or </a:t>
            </a:r>
            <a:r>
              <a:rPr lang="en-US" sz="2600" b="1" dirty="0"/>
              <a:t>sequence classifier </a:t>
            </a:r>
            <a:r>
              <a:rPr lang="en-US" sz="2600" dirty="0"/>
              <a:t>is a model whose job is to assign a label or class to each unit in a sequence, thus mapping a sequence of observations to a sequence of labels. </a:t>
            </a:r>
          </a:p>
        </p:txBody>
      </p:sp>
    </p:spTree>
    <p:extLst>
      <p:ext uri="{BB962C8B-B14F-4D97-AF65-F5344CB8AC3E}">
        <p14:creationId xmlns:p14="http://schemas.microsoft.com/office/powerpoint/2010/main" val="1850339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hidden?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600" dirty="0" smtClean="0"/>
              <a:t>We used a Markov model in n-gram LMs.  This kind of model is sometimes called a Markov chain</a:t>
            </a:r>
            <a:r>
              <a:rPr lang="en-US" sz="2600" b="1" dirty="0" smtClean="0"/>
              <a:t>.  </a:t>
            </a:r>
            <a:r>
              <a:rPr lang="en-US" sz="2600" dirty="0" smtClean="0"/>
              <a:t>It </a:t>
            </a:r>
            <a:r>
              <a:rPr lang="en-US" sz="2600" dirty="0"/>
              <a:t>is useful when we need to compute a probability for a sequence of observable events. </a:t>
            </a:r>
            <a:endParaRPr lang="en-US" sz="2600" dirty="0" smtClean="0"/>
          </a:p>
          <a:p>
            <a:r>
              <a:rPr lang="en-US" sz="2600" dirty="0" smtClean="0"/>
              <a:t>In </a:t>
            </a:r>
            <a:r>
              <a:rPr lang="en-US" sz="2600" dirty="0"/>
              <a:t>many cases, however, the events we are interested in are </a:t>
            </a:r>
            <a:r>
              <a:rPr lang="en-US" sz="2600" b="1" dirty="0"/>
              <a:t>hidden</a:t>
            </a:r>
            <a:r>
              <a:rPr lang="en-US" sz="2600" dirty="0"/>
              <a:t>: we don’t observe them directly. </a:t>
            </a:r>
            <a:r>
              <a:rPr lang="en-US" sz="2600" dirty="0" smtClean="0"/>
              <a:t>We don’t </a:t>
            </a:r>
            <a:r>
              <a:rPr lang="en-US" sz="2600" dirty="0"/>
              <a:t>normally observe part-of-speech tags in a text. Rather, we see words, and must infer the tags from the word sequence. </a:t>
            </a:r>
            <a:endParaRPr lang="en-US" sz="2600" dirty="0" smtClean="0"/>
          </a:p>
          <a:p>
            <a:r>
              <a:rPr lang="en-US" sz="2600" b="1" dirty="0" smtClean="0"/>
              <a:t>We call the tags hidden because they are not observed. 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5189352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37816</TotalTime>
  <Words>3635</Words>
  <Application>Microsoft Macintosh PowerPoint</Application>
  <PresentationFormat>On-screen Show (4:3)</PresentationFormat>
  <Paragraphs>632</Paragraphs>
  <Slides>40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Calibri</vt:lpstr>
      <vt:lpstr>Calibri Light</vt:lpstr>
      <vt:lpstr>Cambria Math</vt:lpstr>
      <vt:lpstr>Mangal</vt:lpstr>
      <vt:lpstr>Times</vt:lpstr>
      <vt:lpstr>Wingdings</vt:lpstr>
      <vt:lpstr>Retrospect</vt:lpstr>
      <vt:lpstr>POS Tagging and Sequence Models</vt:lpstr>
      <vt:lpstr>Corpora with manual POS tags</vt:lpstr>
      <vt:lpstr>POS Tagging</vt:lpstr>
      <vt:lpstr>PowerPoint Presentation</vt:lpstr>
      <vt:lpstr>Some words have up to 6 tags</vt:lpstr>
      <vt:lpstr>Most frequent class baseline</vt:lpstr>
      <vt:lpstr>How good is the baseline?</vt:lpstr>
      <vt:lpstr>Sequence Models</vt:lpstr>
      <vt:lpstr>What is hidden?</vt:lpstr>
      <vt:lpstr>HMMs for tagging</vt:lpstr>
      <vt:lpstr>Simplifying Assumptions</vt:lpstr>
      <vt:lpstr>Simplifying Assumptions</vt:lpstr>
      <vt:lpstr>HMM Tagger Components </vt:lpstr>
      <vt:lpstr>HMM Tagger Components </vt:lpstr>
      <vt:lpstr>PowerPoint Presentation</vt:lpstr>
      <vt:lpstr>HMM decoding</vt:lpstr>
      <vt:lpstr>HMM decoding</vt:lpstr>
      <vt:lpstr>How many label sequences?</vt:lpstr>
      <vt:lpstr>How many label sequences?</vt:lpstr>
      <vt:lpstr>Dynamic Programming </vt:lpstr>
      <vt:lpstr>Dynamic Programming </vt:lpstr>
      <vt:lpstr>Viterbi Algorithm</vt:lpstr>
      <vt:lpstr>Viterbi Algorithm</vt:lpstr>
      <vt:lpstr>Viterbi Lattice</vt:lpstr>
      <vt:lpstr>PowerPoint Presentation</vt:lpstr>
      <vt:lpstr>Trigram HMMs</vt:lpstr>
      <vt:lpstr>Trigram HMMs</vt:lpstr>
      <vt:lpstr>Beam Search</vt:lpstr>
      <vt:lpstr>Unknown words</vt:lpstr>
      <vt:lpstr>Beam Search</vt:lpstr>
      <vt:lpstr>Unknown words</vt:lpstr>
      <vt:lpstr>Learning suffix model</vt:lpstr>
      <vt:lpstr>Maximum Entropy Markov Models</vt:lpstr>
      <vt:lpstr>MEMMs v HMMs</vt:lpstr>
      <vt:lpstr>MEMMs v HMMs</vt:lpstr>
      <vt:lpstr>Features in a MEMM</vt:lpstr>
      <vt:lpstr>Feature templates</vt:lpstr>
      <vt:lpstr>Features for unknown words</vt:lpstr>
      <vt:lpstr>Features for well-dressed</vt:lpstr>
      <vt:lpstr>Guest speaker on Wednesday</vt:lpstr>
    </vt:vector>
  </TitlesOfParts>
  <Company>Carnegie Mellon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Callison-Burch, Christopher</cp:lastModifiedBy>
  <cp:revision>1888</cp:revision>
  <cp:lastPrinted>2019-03-11T19:00:46Z</cp:lastPrinted>
  <dcterms:created xsi:type="dcterms:W3CDTF">2009-06-12T17:14:38Z</dcterms:created>
  <dcterms:modified xsi:type="dcterms:W3CDTF">2019-03-11T20:18:52Z</dcterms:modified>
</cp:coreProperties>
</file>